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6" r:id="rId2"/>
    <p:sldId id="265" r:id="rId3"/>
    <p:sldId id="282" r:id="rId4"/>
    <p:sldId id="272" r:id="rId5"/>
    <p:sldId id="273" r:id="rId6"/>
    <p:sldId id="274" r:id="rId7"/>
    <p:sldId id="301" r:id="rId8"/>
    <p:sldId id="259" r:id="rId9"/>
    <p:sldId id="303" r:id="rId10"/>
    <p:sldId id="297" r:id="rId11"/>
    <p:sldId id="294" r:id="rId12"/>
    <p:sldId id="296" r:id="rId13"/>
    <p:sldId id="295" r:id="rId14"/>
    <p:sldId id="302" r:id="rId15"/>
    <p:sldId id="275" r:id="rId16"/>
    <p:sldId id="276" r:id="rId17"/>
    <p:sldId id="261" r:id="rId18"/>
    <p:sldId id="264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533" autoAdjust="0"/>
  </p:normalViewPr>
  <p:slideViewPr>
    <p:cSldViewPr>
      <p:cViewPr varScale="1">
        <p:scale>
          <a:sx n="59" d="100"/>
          <a:sy n="59" d="100"/>
        </p:scale>
        <p:origin x="33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6B4FE-9431-4926-896D-0E488131011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AA3295-C6B0-4C42-9F97-241977AA7C56}">
      <dgm:prSet/>
      <dgm:spPr/>
      <dgm:t>
        <a:bodyPr/>
        <a:lstStyle/>
        <a:p>
          <a:r>
            <a:rPr lang="en-US" b="1" dirty="0"/>
            <a:t>Deodorant</a:t>
          </a:r>
          <a:endParaRPr lang="en-US" dirty="0"/>
        </a:p>
      </dgm:t>
    </dgm:pt>
    <dgm:pt modelId="{49846F14-23B1-45CF-895D-D52FA1D703BD}" type="parTrans" cxnId="{592B7C0A-E095-46DA-9F96-CD9CDC1FAABE}">
      <dgm:prSet/>
      <dgm:spPr/>
      <dgm:t>
        <a:bodyPr/>
        <a:lstStyle/>
        <a:p>
          <a:endParaRPr lang="en-US"/>
        </a:p>
      </dgm:t>
    </dgm:pt>
    <dgm:pt modelId="{B547EF9F-88DE-419F-BE43-F116F076226D}" type="sibTrans" cxnId="{592B7C0A-E095-46DA-9F96-CD9CDC1FAABE}">
      <dgm:prSet/>
      <dgm:spPr/>
      <dgm:t>
        <a:bodyPr/>
        <a:lstStyle/>
        <a:p>
          <a:endParaRPr lang="en-US"/>
        </a:p>
      </dgm:t>
    </dgm:pt>
    <dgm:pt modelId="{C53B8DEB-439B-49E1-8FF1-D6BFF6B32DFA}" type="pres">
      <dgm:prSet presAssocID="{26D6B4FE-9431-4926-896D-0E488131011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CEF10AD-FDCD-448E-818F-D1843715574B}" type="pres">
      <dgm:prSet presAssocID="{32AA3295-C6B0-4C42-9F97-241977AA7C56}" presName="circle1" presStyleLbl="node1" presStyleIdx="0" presStyleCnt="1"/>
      <dgm:spPr/>
    </dgm:pt>
    <dgm:pt modelId="{1097354A-996A-417C-8548-9C6E3839C7EA}" type="pres">
      <dgm:prSet presAssocID="{32AA3295-C6B0-4C42-9F97-241977AA7C56}" presName="space" presStyleCnt="0"/>
      <dgm:spPr/>
    </dgm:pt>
    <dgm:pt modelId="{6BDF30AE-62CE-419B-885C-86F663242120}" type="pres">
      <dgm:prSet presAssocID="{32AA3295-C6B0-4C42-9F97-241977AA7C56}" presName="rect1" presStyleLbl="alignAcc1" presStyleIdx="0" presStyleCnt="1"/>
      <dgm:spPr/>
    </dgm:pt>
    <dgm:pt modelId="{6EEB9E40-91C5-40F4-8932-0742CBCB070C}" type="pres">
      <dgm:prSet presAssocID="{32AA3295-C6B0-4C42-9F97-241977AA7C5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592B7C0A-E095-46DA-9F96-CD9CDC1FAABE}" srcId="{26D6B4FE-9431-4926-896D-0E4881310116}" destId="{32AA3295-C6B0-4C42-9F97-241977AA7C56}" srcOrd="0" destOrd="0" parTransId="{49846F14-23B1-45CF-895D-D52FA1D703BD}" sibTransId="{B547EF9F-88DE-419F-BE43-F116F076226D}"/>
    <dgm:cxn modelId="{63DEDEC3-89DC-46EC-90DF-B37317B5DDE6}" type="presOf" srcId="{26D6B4FE-9431-4926-896D-0E4881310116}" destId="{C53B8DEB-439B-49E1-8FF1-D6BFF6B32DFA}" srcOrd="0" destOrd="0" presId="urn:microsoft.com/office/officeart/2005/8/layout/target3"/>
    <dgm:cxn modelId="{9BDC64EC-1174-4938-8AF4-BFD70E2AAAEF}" type="presOf" srcId="{32AA3295-C6B0-4C42-9F97-241977AA7C56}" destId="{6BDF30AE-62CE-419B-885C-86F663242120}" srcOrd="0" destOrd="0" presId="urn:microsoft.com/office/officeart/2005/8/layout/target3"/>
    <dgm:cxn modelId="{E5C4CFF5-75D7-4796-AC8D-02BCD066DF9B}" type="presOf" srcId="{32AA3295-C6B0-4C42-9F97-241977AA7C56}" destId="{6EEB9E40-91C5-40F4-8932-0742CBCB070C}" srcOrd="1" destOrd="0" presId="urn:microsoft.com/office/officeart/2005/8/layout/target3"/>
    <dgm:cxn modelId="{2AE56999-1894-4EF5-985B-611953E141B6}" type="presParOf" srcId="{C53B8DEB-439B-49E1-8FF1-D6BFF6B32DFA}" destId="{7CEF10AD-FDCD-448E-818F-D1843715574B}" srcOrd="0" destOrd="0" presId="urn:microsoft.com/office/officeart/2005/8/layout/target3"/>
    <dgm:cxn modelId="{041517B0-41D3-4BC2-8721-AA5C95F3E4C3}" type="presParOf" srcId="{C53B8DEB-439B-49E1-8FF1-D6BFF6B32DFA}" destId="{1097354A-996A-417C-8548-9C6E3839C7EA}" srcOrd="1" destOrd="0" presId="urn:microsoft.com/office/officeart/2005/8/layout/target3"/>
    <dgm:cxn modelId="{D3F58D64-438C-44E9-B90A-E218ECC50262}" type="presParOf" srcId="{C53B8DEB-439B-49E1-8FF1-D6BFF6B32DFA}" destId="{6BDF30AE-62CE-419B-885C-86F663242120}" srcOrd="2" destOrd="0" presId="urn:microsoft.com/office/officeart/2005/8/layout/target3"/>
    <dgm:cxn modelId="{36E55FF9-06C0-42D4-B039-AE598B07295D}" type="presParOf" srcId="{C53B8DEB-439B-49E1-8FF1-D6BFF6B32DFA}" destId="{6EEB9E40-91C5-40F4-8932-0742CBCB070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F10AD-FDCD-448E-818F-D1843715574B}">
      <dsp:nvSpPr>
        <dsp:cNvPr id="0" name=""/>
        <dsp:cNvSpPr/>
      </dsp:nvSpPr>
      <dsp:spPr>
        <a:xfrm>
          <a:off x="0" y="0"/>
          <a:ext cx="730743" cy="73074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F30AE-62CE-419B-885C-86F663242120}">
      <dsp:nvSpPr>
        <dsp:cNvPr id="0" name=""/>
        <dsp:cNvSpPr/>
      </dsp:nvSpPr>
      <dsp:spPr>
        <a:xfrm>
          <a:off x="365371" y="0"/>
          <a:ext cx="2123499" cy="7307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Deodorant</a:t>
          </a:r>
          <a:endParaRPr lang="en-US" sz="2700" kern="1200" dirty="0"/>
        </a:p>
      </dsp:txBody>
      <dsp:txXfrm>
        <a:off x="365371" y="0"/>
        <a:ext cx="2123499" cy="730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DF68-ADF4-4615-83A3-48C381AA4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5396D-C806-40A4-9492-6120E6B07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BA953-1747-4E9C-9511-B5811EB0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D424E-DC8D-47FF-83C6-D4134CBC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5011C-67FE-4075-B568-9E80C8D0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3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9F46-3411-45AF-9BDD-43792CE1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6A6D7-0E35-4A88-9942-186EC8C22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1687E-F1DC-4E78-A3BF-2BBF5B470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A2855-4E8B-48DE-BF34-18D7FBA5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49672-A778-46CA-8BF9-78562346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1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E9715A-71A2-4054-8A39-D8C197E6C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ED60D-9EEC-4D65-A491-0F0CD7BFD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62781-F7C5-4BC5-8626-81B564E4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A0968-B26B-4F63-B7E7-E888372B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F162D-D8B7-4629-B34D-DC36B786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39C74-BDD7-4148-BF5C-79A3129A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6A127-5D2C-4FF4-AB57-A69B97D61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C2E6F-D628-4D9E-834C-F93FC05A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E00DB-E845-46C3-A55B-9D3466D0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8EC11-B5CD-46B4-B7EA-FCF51010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7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312F-C6F2-4E9D-A9B6-21BFC162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F72D7-26CB-4BA0-9F84-91FFF4AB3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4C182-0DEE-42C7-8B2C-896B070E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BB834-C2DC-4EBE-9B38-418A2089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8A31D-CF78-4987-B374-C997E444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4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C75-67A6-4A50-AAC4-86DC1812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A92F3-6DAF-4AD7-AD86-75B244F60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DF4F4-92A8-4BCA-BF09-96739AE41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6CB45-DFBF-4C93-8963-858F426A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04C31-B140-4645-B3E2-00F9F58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AD006-51BC-4FFC-828C-8ABF248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AB45-8B49-40CD-80EC-19294F78D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BD8B5-2745-4202-9ABF-D33D782F2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60536-ADAC-414E-AFB8-A0D0549BF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D5817-F905-4E94-84FE-2E3E68EA3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DDD68-3941-4059-853A-970BE0571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738769-EB27-4E65-AB27-3C9292F3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DDA585-B0DB-44FE-AEAD-6D0100B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277546-8FA4-4FC5-B2E0-DED65185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3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23B52-B740-465E-897D-4B8451BC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47B45-2126-4B8B-8454-B25592DB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E244D-AB5A-4779-AF50-982EA556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F8FC9-D3C3-4A3C-A3A4-92A5E90D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2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DB848-0A6F-40C1-BC4F-838A0365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F5E1B-9F97-4A42-84A6-A9121304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810F2-752F-4B0D-BD0F-1CA55336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4FF6-21E2-4F31-8426-5E897077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2A774-4307-448A-8F2E-93C8E17D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CAB71-8D95-441C-9745-81A4F8D2C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04967-5C5A-427D-BB38-5E5E216B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E872C-5925-4842-8823-D282F0E0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A7C80-A2A7-478F-8233-85ACCC17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1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D114-D8DC-47C5-8A32-4ACBC32C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DA50B-BD16-43D9-BDC1-CF944A0B1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E1500-968E-495D-803D-BBC30343B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830D4-38E2-4EFE-89EC-8C282FF5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97DD2-78BF-44F1-BE4E-9CF8891F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FE932-7F5C-4ACB-B59A-77055143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2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1FF89-E6DA-4DD2-B93A-ED4A8986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8A523-7EC7-42F0-9BE8-CEB7DD861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6C706-929C-499C-A8BB-0A4442363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BD92B-6FDD-4B14-9870-9188E6F10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7DF5-6E3A-47E9-8A2C-7A4D17B9D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7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line image 2">
            <a:extLst>
              <a:ext uri="{FF2B5EF4-FFF2-40B4-BE49-F238E27FC236}">
                <a16:creationId xmlns:a16="http://schemas.microsoft.com/office/drawing/2014/main" id="{64ECFE28-6A3B-4021-B294-C479D4F8B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0" r="9089" b="1433"/>
          <a:stretch/>
        </p:blipFill>
        <p:spPr bwMode="auto">
          <a:xfrm>
            <a:off x="3614166" y="10"/>
            <a:ext cx="552983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0"/>
            <a:ext cx="7101526" cy="6857999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0"/>
            <a:ext cx="6058539" cy="6857999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008" y="1676400"/>
            <a:ext cx="3237792" cy="2739412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>
                <a:solidFill>
                  <a:srgbClr val="FFFFFF"/>
                </a:solidFill>
                <a:latin typeface="Gabriola" panose="04040605051002020D02" pitchFamily="82" charset="0"/>
              </a:rPr>
              <a:t>Jordan Essentials </a:t>
            </a:r>
            <a:r>
              <a:rPr lang="en-US" sz="4000" b="1" dirty="0">
                <a:solidFill>
                  <a:srgbClr val="FFFFFF"/>
                </a:solidFill>
                <a:latin typeface="Gabriola" panose="04040605051002020D02" pitchFamily="82" charset="0"/>
              </a:rPr>
              <a:t>EVENT Guide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23"/>
            <a:ext cx="8738754" cy="6858000"/>
          </a:xfrm>
          <a:custGeom>
            <a:avLst/>
            <a:gdLst>
              <a:gd name="connsiteX0" fmla="*/ 0 w 8738754"/>
              <a:gd name="connsiteY0" fmla="*/ 0 h 6858000"/>
              <a:gd name="connsiteX1" fmla="*/ 5562600 w 8738754"/>
              <a:gd name="connsiteY1" fmla="*/ 0 h 6858000"/>
              <a:gd name="connsiteX2" fmla="*/ 8738754 w 8738754"/>
              <a:gd name="connsiteY2" fmla="*/ 6858000 h 6858000"/>
              <a:gd name="connsiteX3" fmla="*/ 0 w 8738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8754" h="6858000">
                <a:moveTo>
                  <a:pt x="0" y="0"/>
                </a:moveTo>
                <a:lnTo>
                  <a:pt x="5562600" y="0"/>
                </a:lnTo>
                <a:lnTo>
                  <a:pt x="8738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23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381000"/>
            <a:ext cx="7857066" cy="5791962"/>
          </a:xfrm>
        </p:spPr>
        <p:txBody>
          <a:bodyPr>
            <a:normAutofit/>
          </a:bodyPr>
          <a:lstStyle/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kern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We use only </a:t>
            </a:r>
            <a:r>
              <a:rPr lang="en-US" sz="2400" u="sng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24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 fragrances – no more as this can delay customers in making their decision or overwhelmed and walk away without making a purchase.</a:t>
            </a:r>
            <a:endParaRPr lang="en-US" sz="2400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Sell Systems: Basic + Foaming Soap.</a:t>
            </a:r>
            <a:endParaRPr lang="en-US" sz="2400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Lotion Bars:  When selling Lotion Bars, remind them to buy for gifts.</a:t>
            </a:r>
            <a:endParaRPr lang="en-US" sz="2400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Lip treatments:  Sample with toothpicks</a:t>
            </a:r>
            <a:endParaRPr lang="en-US" sz="2400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latin typeface="Arial" panose="020B0604020202020204" pitchFamily="34" charset="0"/>
                <a:ea typeface="Times New Roman" panose="02020603050405020304" pitchFamily="18" charset="0"/>
              </a:rPr>
              <a:t>Magnesium Products:  Best seller.  Use signage to help sell the product! Combine Lotion and Stick for additional savings.</a:t>
            </a:r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latin typeface="Arial" panose="020B0604020202020204" pitchFamily="34" charset="0"/>
                <a:ea typeface="Times New Roman" panose="02020603050405020304" pitchFamily="18" charset="0"/>
              </a:rPr>
              <a:t>Skin Relief, Charcoal Products &amp; Essential Oils are great for health &amp; wellness </a:t>
            </a:r>
          </a:p>
          <a:p>
            <a:r>
              <a:rPr lang="en-US" sz="2900" kern="0" dirty="0">
                <a:latin typeface="Arial" panose="020B0604020202020204" pitchFamily="34" charset="0"/>
              </a:rPr>
              <a:t> </a:t>
            </a:r>
            <a:r>
              <a:rPr lang="en-US" sz="2400" kern="0" dirty="0">
                <a:latin typeface="Arial" panose="020B0604020202020204" pitchFamily="34" charset="0"/>
              </a:rPr>
              <a:t>Special Basket</a:t>
            </a:r>
          </a:p>
          <a:p>
            <a:pPr lvl="2"/>
            <a:r>
              <a:rPr lang="en-US" sz="2600" dirty="0"/>
              <a:t>Discontinued, Monthly Specials and Hostess Items</a:t>
            </a:r>
          </a:p>
          <a:p>
            <a:pPr lvl="3"/>
            <a:r>
              <a:rPr lang="en-US" sz="2600" dirty="0"/>
              <a:t>Spend $50 get anything in my basket for $5</a:t>
            </a:r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853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1" y="-3"/>
            <a:ext cx="4572000" cy="6858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7266"/>
            <a:ext cx="3638939" cy="2283464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latin typeface="Gabriola" panose="04040605051002020D02" pitchFamily="82" charset="0"/>
              </a:rPr>
              <a:t>$200 Inventory Suggestion</a:t>
            </a:r>
            <a:br>
              <a:rPr lang="en-US" sz="4400" b="1" dirty="0">
                <a:latin typeface="Gabriola" panose="04040605051002020D02" pitchFamily="82" charset="0"/>
              </a:rPr>
            </a:br>
            <a:endParaRPr lang="en-US" sz="4400" dirty="0"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802638"/>
            <a:ext cx="4190999" cy="5252723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4    Lotion Bars   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 2    Large lip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2    Unscented Magnesium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2    Mini Unscented Magnesium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2    Peppermint Magnesium 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2    Mini Peppermint  Magnesium 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 3   Magnesium Plus Sticks</a:t>
            </a:r>
          </a:p>
          <a:p>
            <a:pPr marL="3429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1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1" y="-3"/>
            <a:ext cx="4572000" cy="6858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1" y="2286000"/>
            <a:ext cx="3638939" cy="1826264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latin typeface="Gabriola" panose="04040605051002020D02" pitchFamily="82" charset="0"/>
              </a:rPr>
              <a:t>$350 Inventory Suggestion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531" y="802638"/>
            <a:ext cx="3620836" cy="5252723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3    Basic Systems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3    Foaming Hand Soap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4    Lotion Bars   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2    Large lip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3    Unscented Magnesium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3    Peppermint Magnesium  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5    Magnesium Plus Sticks</a:t>
            </a:r>
          </a:p>
          <a:p>
            <a:pPr marL="3429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1" y="-3"/>
            <a:ext cx="4572000" cy="6858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1" y="2745736"/>
            <a:ext cx="3638939" cy="2359664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latin typeface="Gabriola" panose="04040605051002020D02" pitchFamily="82" charset="0"/>
              </a:rPr>
              <a:t>$300 Inventory Suggestion</a:t>
            </a:r>
            <a:br>
              <a:rPr lang="en-US" sz="4800" b="1" dirty="0">
                <a:latin typeface="Gabriola" panose="04040605051002020D02" pitchFamily="82" charset="0"/>
              </a:rPr>
            </a:br>
            <a:r>
              <a:rPr lang="en-US" sz="4800" b="1" dirty="0">
                <a:latin typeface="Gabriola" panose="04040605051002020D02" pitchFamily="82" charset="0"/>
              </a:rPr>
              <a:t>+ Essential Oils</a:t>
            </a:r>
            <a:endParaRPr lang="en-US" sz="4800" dirty="0"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531" y="802638"/>
            <a:ext cx="3620836" cy="5252723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3    Lavender Lotion Bars 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3    Unscented Magnesium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3   Peppermint Magnesium  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5   Magnesium Plus Sticks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2   Skin Relief Tubs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2   Charcoal Soaps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2   Deodorants</a:t>
            </a:r>
          </a:p>
          <a:p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Essential Oils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Lavender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Peppermint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Lemon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1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282498"/>
            <a:ext cx="3249230" cy="61703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5" name="Straight Connector 7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789950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s://rendering.documents.cimpress.io/v1/vp/preview?instructions_uri=http%3a%2f%2fservices.vistaprint.com%2fsales%2fdocuments%2fpreviewing%2foriondocsignature.aspx%3falt_doc_id%3dXQBRP-23A38-6M2%26hash%3d50a30b%26scene%3d991%26session_id%3d4442003703&amp;width=750&amp;scene=http%3a%2f%2fwww.vistaprint.com%2fdocuments%2fapi%2fscene%2f991&amp;category=lp&amp;merchant_metadata=A0H">
            <a:extLst>
              <a:ext uri="{FF2B5EF4-FFF2-40B4-BE49-F238E27FC236}">
                <a16:creationId xmlns:a16="http://schemas.microsoft.com/office/drawing/2014/main" id="{8CA8DCC4-238F-434C-9354-A0F4EAF62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29" y="250414"/>
            <a:ext cx="4048581" cy="640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rendering.documents.cimpress.io/v1/vp/preview?instructions_uri=http%3a%2f%2fservices.vistaprint.com%2fsales%2fdocuments%2fpreviewing%2foriondocsignature.aspx%3falt_doc_id%3d9R6WK-34A82-3P2%26hash%3d158fba%26session_id%3d4442003703&amp;width=582&amp;category=lp&amp;merchant_metadata=BXL">
            <a:extLst>
              <a:ext uri="{FF2B5EF4-FFF2-40B4-BE49-F238E27FC236}">
                <a16:creationId xmlns:a16="http://schemas.microsoft.com/office/drawing/2014/main" id="{99AD1862-623F-4DB8-A6A3-6C819CC4C9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8" y="381000"/>
            <a:ext cx="310896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C5E936-1145-4128-B423-6D0DB925F94C}"/>
              </a:ext>
            </a:extLst>
          </p:cNvPr>
          <p:cNvSpPr txBox="1"/>
          <p:nvPr/>
        </p:nvSpPr>
        <p:spPr>
          <a:xfrm>
            <a:off x="1133212" y="5334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Gabriola" panose="04040605051002020D02" pitchFamily="82" charset="0"/>
              </a:rPr>
              <a:t>Signs</a:t>
            </a:r>
          </a:p>
        </p:txBody>
      </p:sp>
    </p:spTree>
    <p:extLst>
      <p:ext uri="{BB962C8B-B14F-4D97-AF65-F5344CB8AC3E}">
        <p14:creationId xmlns:p14="http://schemas.microsoft.com/office/powerpoint/2010/main" val="1551644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Content Placeholder 3" descr="A picture containing indoor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4958" y="1220723"/>
            <a:ext cx="5888737" cy="4416552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282498"/>
            <a:ext cx="3249230" cy="61703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789950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78" y="713678"/>
            <a:ext cx="2743200" cy="29950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600">
                <a:solidFill>
                  <a:schemeClr val="bg1"/>
                </a:solidFill>
              </a:rPr>
              <a:t>Business Center</a:t>
            </a:r>
          </a:p>
        </p:txBody>
      </p:sp>
    </p:spTree>
    <p:extLst>
      <p:ext uri="{BB962C8B-B14F-4D97-AF65-F5344CB8AC3E}">
        <p14:creationId xmlns:p14="http://schemas.microsoft.com/office/powerpoint/2010/main" val="1131356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Content Placeholder 3" descr="A close up of text on a white background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4958" y="1220723"/>
            <a:ext cx="5888737" cy="4416552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282498"/>
            <a:ext cx="3249230" cy="61703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789950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78" y="713678"/>
            <a:ext cx="2743200" cy="29950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600">
                <a:solidFill>
                  <a:schemeClr val="bg1"/>
                </a:solidFill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264467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6858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2400" b="1" dirty="0"/>
            </a:br>
            <a:r>
              <a:rPr lang="en-US" sz="2700" b="1" dirty="0">
                <a:solidFill>
                  <a:schemeClr val="bg1">
                    <a:lumMod val="95000"/>
                  </a:schemeClr>
                </a:solidFill>
              </a:rPr>
              <a:t>Show Rules for Sharing the Space and Sales </a:t>
            </a:r>
            <a:r>
              <a:rPr lang="en-US" sz="2400" b="1" dirty="0"/>
              <a:t>		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143000"/>
            <a:ext cx="7620000" cy="5410200"/>
          </a:xfrm>
          <a:ln w="76200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lvl="0"/>
            <a:endParaRPr lang="en-US" sz="2000" dirty="0"/>
          </a:p>
          <a:p>
            <a:pPr lvl="1"/>
            <a:r>
              <a:rPr lang="en-US" sz="2600" dirty="0"/>
              <a:t>I prefer NOT to do craft/trade shows by myself. </a:t>
            </a:r>
          </a:p>
          <a:p>
            <a:pPr lvl="2"/>
            <a:r>
              <a:rPr lang="en-US" sz="2600" dirty="0"/>
              <a:t>Encourages you to keep selling and not get lazy</a:t>
            </a:r>
          </a:p>
          <a:p>
            <a:pPr lvl="1"/>
            <a:r>
              <a:rPr lang="en-US" sz="2600" dirty="0"/>
              <a:t>Who you talk to is your customer and lead. </a:t>
            </a:r>
          </a:p>
          <a:p>
            <a:pPr lvl="1"/>
            <a:r>
              <a:rPr lang="en-US" sz="2600" dirty="0"/>
              <a:t>Both Consultants bring the exact same product. </a:t>
            </a:r>
          </a:p>
          <a:p>
            <a:pPr lvl="1"/>
            <a:r>
              <a:rPr lang="en-US" sz="2600" dirty="0"/>
              <a:t>Do not label any product until you sell it. </a:t>
            </a:r>
          </a:p>
          <a:p>
            <a:pPr lvl="1"/>
            <a:r>
              <a:rPr lang="en-US" sz="2600" dirty="0"/>
              <a:t>Both bring the same amount of seed money to start.</a:t>
            </a:r>
          </a:p>
          <a:p>
            <a:pPr lvl="1"/>
            <a:r>
              <a:rPr lang="en-US" sz="2600" dirty="0"/>
              <a:t>Take your own credit card orders</a:t>
            </a:r>
          </a:p>
          <a:p>
            <a:pPr lvl="1"/>
            <a:r>
              <a:rPr lang="en-US" sz="2600" dirty="0"/>
              <a:t>End of the show: Add money and credit cards. Split the money and split any remaining product equally.</a:t>
            </a:r>
          </a:p>
          <a:p>
            <a:pPr lvl="1"/>
            <a:r>
              <a:rPr lang="en-US" sz="2600" dirty="0"/>
              <a:t>Prize Drawing – Lotion bar is all you need</a:t>
            </a:r>
          </a:p>
          <a:p>
            <a:pPr lvl="1"/>
            <a:r>
              <a:rPr lang="en-US" sz="2600" dirty="0"/>
              <a:t>Specials Basket</a:t>
            </a:r>
          </a:p>
          <a:p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91400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Gabriola" panose="04040605051002020D02" pitchFamily="82" charset="0"/>
              </a:rPr>
              <a:t>                      Credit Cards</a:t>
            </a:r>
            <a:endParaRPr lang="en-US" sz="5400" dirty="0"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5791200" cy="4495800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 hangingPunct="0"/>
            <a:endParaRPr lang="en-US" sz="4400" dirty="0"/>
          </a:p>
          <a:p>
            <a:pPr lvl="1"/>
            <a:r>
              <a:rPr lang="en-US" sz="3200" kern="0" dirty="0">
                <a:latin typeface="Arial" panose="020B0604020202020204" pitchFamily="34" charset="0"/>
                <a:ea typeface="Times New Roman" panose="02020603050405020304" pitchFamily="18" charset="0"/>
              </a:rPr>
              <a:t>Potential Larger Sales </a:t>
            </a:r>
          </a:p>
          <a:p>
            <a:pPr lvl="1"/>
            <a:r>
              <a:rPr lang="en-US" sz="3200" kern="0" dirty="0">
                <a:latin typeface="Arial" panose="020B0604020202020204" pitchFamily="34" charset="0"/>
                <a:ea typeface="Times New Roman" panose="02020603050405020304" pitchFamily="18" charset="0"/>
              </a:rPr>
              <a:t>Suggest a Square </a:t>
            </a:r>
          </a:p>
          <a:p>
            <a:pPr lvl="2"/>
            <a:r>
              <a:rPr lang="en-US" sz="3200" kern="0" dirty="0">
                <a:latin typeface="Arial" panose="020B0604020202020204" pitchFamily="34" charset="0"/>
                <a:ea typeface="Times New Roman" panose="02020603050405020304" pitchFamily="18" charset="0"/>
              </a:rPr>
              <a:t>App for phone</a:t>
            </a:r>
            <a:endParaRPr lang="en-US" sz="3200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/>
            <a:r>
              <a:rPr lang="en-US" sz="3200" kern="0" dirty="0">
                <a:latin typeface="Arial" panose="020B0604020202020204" pitchFamily="34" charset="0"/>
                <a:ea typeface="Times New Roman" panose="02020603050405020304" pitchFamily="18" charset="0"/>
              </a:rPr>
              <a:t>Fee of 2.75%</a:t>
            </a:r>
          </a:p>
          <a:p>
            <a:pPr lvl="1"/>
            <a:r>
              <a:rPr lang="en-US" sz="3200" kern="0" dirty="0">
                <a:latin typeface="Arial" panose="020B0604020202020204" pitchFamily="34" charset="0"/>
                <a:ea typeface="Times New Roman" panose="02020603050405020304" pitchFamily="18" charset="0"/>
              </a:rPr>
              <a:t>Is worth it to get the sale</a:t>
            </a:r>
            <a:endParaRPr lang="en-US" sz="3200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91400" cy="9906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Gabriola" panose="04040605051002020D02" pitchFamily="82" charset="0"/>
              </a:rPr>
              <a:t>        What Do You Want from an Event?</a:t>
            </a:r>
            <a:endParaRPr lang="en-US" sz="4800" dirty="0"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105400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 hangingPunct="0"/>
            <a:endParaRPr lang="en-US" sz="4400" dirty="0"/>
          </a:p>
          <a:p>
            <a:pPr lvl="3" hangingPunct="0"/>
            <a:r>
              <a:rPr lang="en-US" sz="3200" dirty="0"/>
              <a:t>Get people to come to the booth</a:t>
            </a:r>
          </a:p>
          <a:p>
            <a:pPr lvl="4" hangingPunct="0"/>
            <a:r>
              <a:rPr lang="en-US" sz="3200" dirty="0"/>
              <a:t>Invite them </a:t>
            </a:r>
          </a:p>
          <a:p>
            <a:pPr lvl="3" hangingPunct="0"/>
            <a:r>
              <a:rPr lang="en-US" sz="3200" dirty="0"/>
              <a:t>3 Options</a:t>
            </a:r>
          </a:p>
          <a:p>
            <a:pPr lvl="4" hangingPunct="0"/>
            <a:r>
              <a:rPr lang="en-US" sz="3200" dirty="0"/>
              <a:t>Make a Purchase</a:t>
            </a:r>
          </a:p>
          <a:p>
            <a:pPr lvl="4" hangingPunct="0"/>
            <a:r>
              <a:rPr lang="en-US" sz="3200" dirty="0"/>
              <a:t>Book a Show for Free Product</a:t>
            </a:r>
          </a:p>
          <a:p>
            <a:pPr lvl="4" hangingPunct="0"/>
            <a:r>
              <a:rPr lang="en-US" sz="3200" dirty="0"/>
              <a:t>Information about becoming a Rep</a:t>
            </a:r>
          </a:p>
          <a:p>
            <a:pPr lvl="3" hangingPunct="0"/>
            <a:r>
              <a:rPr lang="en-US" sz="3200" dirty="0"/>
              <a:t>Leads from Prize Slips</a:t>
            </a:r>
          </a:p>
          <a:p>
            <a:pPr lvl="4" hangingPunct="0"/>
            <a:r>
              <a:rPr lang="en-US" sz="3200" dirty="0"/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115405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1" y="-3"/>
            <a:ext cx="4572000" cy="6858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1" y="2745736"/>
            <a:ext cx="3638939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4800" b="1" u="sng" dirty="0">
                <a:latin typeface="Gabriola" panose="04040605051002020D02" pitchFamily="82" charset="0"/>
              </a:rPr>
              <a:t>Finding an Event</a:t>
            </a:r>
            <a:endParaRPr lang="en-US" sz="4800" dirty="0"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531" y="802638"/>
            <a:ext cx="3620836" cy="5252723"/>
          </a:xfrm>
        </p:spPr>
        <p:txBody>
          <a:bodyPr anchor="ctr">
            <a:normAutofit fontScale="92500" lnSpcReduction="20000"/>
          </a:bodyPr>
          <a:lstStyle/>
          <a:p>
            <a:pPr marL="0" lvl="0" indent="0" hangingPunc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0" hangingPunct="0"/>
            <a:endParaRPr lang="en-US" sz="2000" dirty="0">
              <a:solidFill>
                <a:schemeClr val="bg1"/>
              </a:solidFill>
            </a:endParaRPr>
          </a:p>
          <a:p>
            <a:pPr lvl="0" hangingPunct="0"/>
            <a:endParaRPr lang="en-US" sz="2000" dirty="0">
              <a:solidFill>
                <a:schemeClr val="bg1"/>
              </a:solidFill>
            </a:endParaRPr>
          </a:p>
          <a:p>
            <a:pPr lvl="0" hangingPunct="0"/>
            <a:r>
              <a:rPr lang="en-US" sz="2400" dirty="0">
                <a:solidFill>
                  <a:schemeClr val="bg1"/>
                </a:solidFill>
                <a:latin typeface="Eras Medium ITC" panose="020B0602030504020804" pitchFamily="34" charset="0"/>
              </a:rPr>
              <a:t>Internet search</a:t>
            </a:r>
          </a:p>
          <a:p>
            <a:pPr lvl="1" hangingPunct="0"/>
            <a:r>
              <a:rPr lang="en-US" sz="2400" dirty="0">
                <a:solidFill>
                  <a:schemeClr val="bg1"/>
                </a:solidFill>
                <a:latin typeface="Eras Medium ITC" panose="020B0602030504020804" pitchFamily="34" charset="0"/>
              </a:rPr>
              <a:t>Face Book</a:t>
            </a:r>
          </a:p>
          <a:p>
            <a:pPr lvl="1" hangingPunct="0"/>
            <a:r>
              <a:rPr lang="en-US" sz="2400" dirty="0">
                <a:solidFill>
                  <a:schemeClr val="bg1"/>
                </a:solidFill>
                <a:latin typeface="Eras Medium ITC" panose="020B0602030504020804" pitchFamily="34" charset="0"/>
              </a:rPr>
              <a:t>Craft shows</a:t>
            </a:r>
          </a:p>
          <a:p>
            <a:pPr lvl="1" hangingPunct="0"/>
            <a:r>
              <a:rPr lang="en-US" sz="2400" dirty="0">
                <a:solidFill>
                  <a:schemeClr val="bg1"/>
                </a:solidFill>
                <a:latin typeface="Eras Medium ITC" panose="020B0602030504020804" pitchFamily="34" charset="0"/>
              </a:rPr>
              <a:t>Festivals</a:t>
            </a:r>
          </a:p>
          <a:p>
            <a:pPr lvl="1" hangingPunct="0"/>
            <a:r>
              <a:rPr lang="en-US" sz="2400" dirty="0">
                <a:solidFill>
                  <a:schemeClr val="bg1"/>
                </a:solidFill>
                <a:latin typeface="Eras Medium ITC" panose="020B0602030504020804" pitchFamily="34" charset="0"/>
              </a:rPr>
              <a:t>Organizations</a:t>
            </a:r>
          </a:p>
          <a:p>
            <a:pPr lvl="0" hangingPunct="0"/>
            <a:r>
              <a:rPr lang="en-US" sz="2400" dirty="0">
                <a:solidFill>
                  <a:schemeClr val="bg1"/>
                </a:solidFill>
                <a:latin typeface="Eras Medium ITC" panose="020B0602030504020804" pitchFamily="34" charset="0"/>
              </a:rPr>
              <a:t>Local Area</a:t>
            </a:r>
          </a:p>
          <a:p>
            <a:pPr lvl="1" hangingPunct="0"/>
            <a:r>
              <a:rPr lang="en-US" sz="2400" dirty="0">
                <a:solidFill>
                  <a:schemeClr val="bg1"/>
                </a:solidFill>
                <a:latin typeface="Eras Medium ITC" panose="020B0602030504020804" pitchFamily="34" charset="0"/>
              </a:rPr>
              <a:t>Chamber of Commerce </a:t>
            </a:r>
          </a:p>
          <a:p>
            <a:pPr lvl="1" hangingPunct="0"/>
            <a:r>
              <a:rPr lang="en-US" sz="2400" dirty="0">
                <a:solidFill>
                  <a:schemeClr val="bg1"/>
                </a:solidFill>
                <a:latin typeface="Eras Medium ITC" panose="020B0602030504020804" pitchFamily="34" charset="0"/>
              </a:rPr>
              <a:t>Community Organizations</a:t>
            </a:r>
          </a:p>
          <a:p>
            <a:pPr lvl="1" hangingPunct="0"/>
            <a:r>
              <a:rPr lang="en-US" sz="2400" dirty="0">
                <a:solidFill>
                  <a:schemeClr val="bg1"/>
                </a:solidFill>
                <a:latin typeface="Eras Medium ITC" panose="020B0602030504020804" pitchFamily="34" charset="0"/>
              </a:rPr>
              <a:t>Fair ground</a:t>
            </a:r>
          </a:p>
          <a:p>
            <a:pPr lvl="1" hangingPunct="0"/>
            <a:r>
              <a:rPr lang="en-US" sz="2400" dirty="0">
                <a:solidFill>
                  <a:schemeClr val="bg1"/>
                </a:solidFill>
                <a:latin typeface="Eras Medium ITC" panose="020B0602030504020804" pitchFamily="34" charset="0"/>
              </a:rPr>
              <a:t>Expo Center</a:t>
            </a:r>
          </a:p>
          <a:p>
            <a:pPr lvl="1" hangingPunct="0"/>
            <a:r>
              <a:rPr lang="en-US" sz="2400" dirty="0">
                <a:solidFill>
                  <a:schemeClr val="bg1"/>
                </a:solidFill>
                <a:latin typeface="Eras Medium ITC" panose="020B0602030504020804" pitchFamily="34" charset="0"/>
              </a:rPr>
              <a:t>Churches</a:t>
            </a:r>
          </a:p>
          <a:p>
            <a:pPr lvl="1" hangingPunct="0"/>
            <a:r>
              <a:rPr lang="en-US" sz="2400" dirty="0">
                <a:solidFill>
                  <a:schemeClr val="bg1"/>
                </a:solidFill>
                <a:latin typeface="Eras Medium ITC" panose="020B0602030504020804" pitchFamily="34" charset="0"/>
              </a:rPr>
              <a:t>Schools</a:t>
            </a:r>
          </a:p>
          <a:p>
            <a:pPr lvl="0" hangingPunct="0"/>
            <a:r>
              <a:rPr lang="en-US" sz="2400" dirty="0">
                <a:solidFill>
                  <a:schemeClr val="bg1"/>
                </a:solidFill>
                <a:latin typeface="Eras Medium ITC" panose="020B0602030504020804" pitchFamily="34" charset="0"/>
              </a:rPr>
              <a:t>Other vendors</a:t>
            </a:r>
          </a:p>
          <a:p>
            <a:pPr marL="0" lvl="0" indent="0" hangingPunct="0">
              <a:buNone/>
            </a:pPr>
            <a:endParaRPr lang="en-US" sz="2000" dirty="0">
              <a:solidFill>
                <a:schemeClr val="bg1"/>
              </a:solidFill>
              <a:latin typeface="Gadugi" panose="020B0502040204020203" pitchFamily="34" charset="0"/>
            </a:endParaRPr>
          </a:p>
          <a:p>
            <a:pPr lvl="0" hangingPunct="0"/>
            <a:endParaRPr lang="en-US" sz="2000" dirty="0">
              <a:solidFill>
                <a:schemeClr val="bg1"/>
              </a:solidFill>
            </a:endParaRPr>
          </a:p>
          <a:p>
            <a:pPr marL="0" lvl="0" indent="0" hangingPunc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55626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" y="0"/>
            <a:ext cx="912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6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5097" b="2"/>
          <a:stretch/>
        </p:blipFill>
        <p:spPr>
          <a:xfrm rot="5400000">
            <a:off x="2889506" y="600695"/>
            <a:ext cx="6858000" cy="5650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0082"/>
            <a:ext cx="2895600" cy="36271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000" b="1" dirty="0">
                <a:latin typeface="Gabriola" panose="04040605051002020D02" pitchFamily="82" charset="0"/>
              </a:rPr>
              <a:t>Set Up </a:t>
            </a:r>
            <a:br>
              <a:rPr lang="en-US" sz="6000" b="1" dirty="0">
                <a:latin typeface="Gabriola" panose="04040605051002020D02" pitchFamily="82" charset="0"/>
              </a:rPr>
            </a:br>
            <a:r>
              <a:rPr lang="en-US" sz="6000" b="1" dirty="0">
                <a:latin typeface="Gabriola" panose="04040605051002020D02" pitchFamily="82" charset="0"/>
              </a:rPr>
              <a:t>for </a:t>
            </a:r>
            <a:br>
              <a:rPr lang="en-US" sz="6000" b="1" dirty="0">
                <a:latin typeface="Gabriola" panose="04040605051002020D02" pitchFamily="82" charset="0"/>
              </a:rPr>
            </a:br>
            <a:r>
              <a:rPr lang="en-US" sz="6000" b="1" dirty="0">
                <a:latin typeface="Gabriola" panose="04040605051002020D02" pitchFamily="82" charset="0"/>
              </a:rPr>
              <a:t>Salt Scrubs</a:t>
            </a:r>
          </a:p>
        </p:txBody>
      </p:sp>
    </p:spTree>
    <p:extLst>
      <p:ext uri="{BB962C8B-B14F-4D97-AF65-F5344CB8AC3E}">
        <p14:creationId xmlns:p14="http://schemas.microsoft.com/office/powerpoint/2010/main" val="165813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2" b="2"/>
          <a:stretch/>
        </p:blipFill>
        <p:spPr>
          <a:xfrm rot="5400000">
            <a:off x="2889506" y="600695"/>
            <a:ext cx="6858000" cy="5650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42" y="640082"/>
            <a:ext cx="2528317" cy="33524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400" b="1" dirty="0">
                <a:latin typeface="Gabriola" panose="04040605051002020D02" pitchFamily="82" charset="0"/>
              </a:rPr>
              <a:t>Best Sellers</a:t>
            </a:r>
          </a:p>
        </p:txBody>
      </p:sp>
      <p:pic>
        <p:nvPicPr>
          <p:cNvPr id="1026" name="Picture 2" descr="https://www.myjestore.com/retailcatalog/myjestore-productimages/Magnesium-Plus-Stick-295x295.png">
            <a:extLst>
              <a:ext uri="{FF2B5EF4-FFF2-40B4-BE49-F238E27FC236}">
                <a16:creationId xmlns:a16="http://schemas.microsoft.com/office/drawing/2014/main" id="{7E4DA08D-690E-47FE-A650-B40DECF8F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51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yjestore.com/retailcatalog/myjestore-productimages/trio-Foaming-Soap-295x295.png">
            <a:extLst>
              <a:ext uri="{FF2B5EF4-FFF2-40B4-BE49-F238E27FC236}">
                <a16:creationId xmlns:a16="http://schemas.microsoft.com/office/drawing/2014/main" id="{A6D074EF-13C8-4886-8CDA-BD372E54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2" y="4028650"/>
            <a:ext cx="2340066" cy="234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0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0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282498"/>
            <a:ext cx="3249230" cy="61703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789950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822" y="4561829"/>
            <a:ext cx="2743200" cy="119132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/>
            <a:r>
              <a:rPr lang="en-US" sz="4800" dirty="0">
                <a:solidFill>
                  <a:schemeClr val="bg1"/>
                </a:solidFill>
                <a:latin typeface="Gabriola" panose="04040605051002020D02" pitchFamily="82" charset="0"/>
              </a:rPr>
              <a:t>        Lip Treatment</a:t>
            </a:r>
          </a:p>
        </p:txBody>
      </p:sp>
      <p:pic>
        <p:nvPicPr>
          <p:cNvPr id="2050" name="Picture 2" descr="https://www.myjestore.com/retailcatalog/myjestore-productimages/Charcoal-Soap-295x295.png">
            <a:extLst>
              <a:ext uri="{FF2B5EF4-FFF2-40B4-BE49-F238E27FC236}">
                <a16:creationId xmlns:a16="http://schemas.microsoft.com/office/drawing/2014/main" id="{5B79A13C-4181-4850-BC46-2E541AAEAA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07" y="264150"/>
            <a:ext cx="2687600" cy="2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yjestore.com/retailcatalog/myjestore-images-VirtualOfficeimages-Products/10050-l.png">
            <a:extLst>
              <a:ext uri="{FF2B5EF4-FFF2-40B4-BE49-F238E27FC236}">
                <a16:creationId xmlns:a16="http://schemas.microsoft.com/office/drawing/2014/main" id="{3F20858F-F5E7-45A5-A797-9E5338B2C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52" y="2679089"/>
            <a:ext cx="2225786" cy="22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myjestore.com/retailcatalog/myjestore-images-VirtualOfficeimages-Products/22003-l.png">
            <a:extLst>
              <a:ext uri="{FF2B5EF4-FFF2-40B4-BE49-F238E27FC236}">
                <a16:creationId xmlns:a16="http://schemas.microsoft.com/office/drawing/2014/main" id="{34C74CF3-9AD7-4E1A-B79E-34B0E2817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58" y="4071780"/>
            <a:ext cx="2216013" cy="22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0BA694-A957-4717-ADBC-C941EF5A27D3}"/>
              </a:ext>
            </a:extLst>
          </p:cNvPr>
          <p:cNvSpPr txBox="1"/>
          <p:nvPr/>
        </p:nvSpPr>
        <p:spPr>
          <a:xfrm>
            <a:off x="1005110" y="2435468"/>
            <a:ext cx="188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abriola" panose="04040605051002020D02" pitchFamily="82" charset="0"/>
              </a:rPr>
              <a:t>Charcoal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6F8BE-AB27-4EA2-A3E2-EE1E96596B44}"/>
              </a:ext>
            </a:extLst>
          </p:cNvPr>
          <p:cNvSpPr txBox="1"/>
          <p:nvPr/>
        </p:nvSpPr>
        <p:spPr>
          <a:xfrm>
            <a:off x="901365" y="497692"/>
            <a:ext cx="1858000" cy="76944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abriola" panose="04040605051002020D02" pitchFamily="82" charset="0"/>
              </a:rPr>
              <a:t>Add-Ons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A2DB8C1-D329-4952-B98F-8DC6B3097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392317"/>
              </p:ext>
            </p:extLst>
          </p:nvPr>
        </p:nvGraphicFramePr>
        <p:xfrm>
          <a:off x="3864855" y="867172"/>
          <a:ext cx="2488871" cy="73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AB9433D-3696-47B1-AA63-946BFD979154}"/>
              </a:ext>
            </a:extLst>
          </p:cNvPr>
          <p:cNvSpPr/>
          <p:nvPr/>
        </p:nvSpPr>
        <p:spPr>
          <a:xfrm>
            <a:off x="3951386" y="2343135"/>
            <a:ext cx="2206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Mask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FA03EC-82E5-40FD-90EA-5B7B3321AB6E}"/>
              </a:ext>
            </a:extLst>
          </p:cNvPr>
          <p:cNvCxnSpPr>
            <a:cxnSpLocks/>
          </p:cNvCxnSpPr>
          <p:nvPr/>
        </p:nvCxnSpPr>
        <p:spPr>
          <a:xfrm>
            <a:off x="3837702" y="3789950"/>
            <a:ext cx="4988516" cy="22298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42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0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282498"/>
            <a:ext cx="3249230" cy="61703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789950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80" y="2312880"/>
            <a:ext cx="2743200" cy="119132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 defTabSz="914400"/>
            <a:r>
              <a:rPr lang="en-US" sz="4800" dirty="0">
                <a:solidFill>
                  <a:schemeClr val="bg1"/>
                </a:solidFill>
                <a:latin typeface="Gabriola" panose="04040605051002020D02" pitchFamily="82" charset="0"/>
              </a:rPr>
              <a:t>        Essential Oils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BA694-A957-4717-ADBC-C941EF5A27D3}"/>
              </a:ext>
            </a:extLst>
          </p:cNvPr>
          <p:cNvSpPr txBox="1"/>
          <p:nvPr/>
        </p:nvSpPr>
        <p:spPr>
          <a:xfrm>
            <a:off x="1275512" y="4300930"/>
            <a:ext cx="1818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abriola" panose="04040605051002020D02" pitchFamily="82" charset="0"/>
              </a:rPr>
              <a:t>Skin Relief</a:t>
            </a:r>
          </a:p>
        </p:txBody>
      </p:sp>
      <p:pic>
        <p:nvPicPr>
          <p:cNvPr id="3074" name="Picture 2" descr="Skin Relief">
            <a:extLst>
              <a:ext uri="{FF2B5EF4-FFF2-40B4-BE49-F238E27FC236}">
                <a16:creationId xmlns:a16="http://schemas.microsoft.com/office/drawing/2014/main" id="{214F9992-9333-4027-A5AA-84BC1D2B7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65299"/>
            <a:ext cx="3197305" cy="31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myjestore.com/retailcatalog/myjestore-images-VirtualOfficeimages-Products/50005-l.jpg">
            <a:extLst>
              <a:ext uri="{FF2B5EF4-FFF2-40B4-BE49-F238E27FC236}">
                <a16:creationId xmlns:a16="http://schemas.microsoft.com/office/drawing/2014/main" id="{0976C681-D633-4F6D-9A0D-8CAA664F8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67" y="724363"/>
            <a:ext cx="1862137" cy="18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myjestore.com/retailcatalog/myjestore-images-VirtualOfficeimages-Products/50001-l.jpg">
            <a:extLst>
              <a:ext uri="{FF2B5EF4-FFF2-40B4-BE49-F238E27FC236}">
                <a16:creationId xmlns:a16="http://schemas.microsoft.com/office/drawing/2014/main" id="{2DA76BFE-6FD5-4306-852B-FAE96356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11503"/>
            <a:ext cx="1874997" cy="18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myjestore.com/retailcatalog/myjestore-images-VirtualOffice-images-Products/50008-l.jpg">
            <a:extLst>
              <a:ext uri="{FF2B5EF4-FFF2-40B4-BE49-F238E27FC236}">
                <a16:creationId xmlns:a16="http://schemas.microsoft.com/office/drawing/2014/main" id="{BA1459A4-A38B-4702-A257-E243E0811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78" y="537472"/>
            <a:ext cx="2235918" cy="22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B19957-4881-4414-87C8-ED7EEE6071AE}"/>
              </a:ext>
            </a:extLst>
          </p:cNvPr>
          <p:cNvSpPr txBox="1"/>
          <p:nvPr/>
        </p:nvSpPr>
        <p:spPr>
          <a:xfrm>
            <a:off x="541580" y="537472"/>
            <a:ext cx="2743200" cy="76944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Gabriola" panose="04040605051002020D02" pitchFamily="82" charset="0"/>
              </a:rPr>
              <a:t>Wellness</a:t>
            </a:r>
          </a:p>
        </p:txBody>
      </p:sp>
    </p:spTree>
    <p:extLst>
      <p:ext uri="{BB962C8B-B14F-4D97-AF65-F5344CB8AC3E}">
        <p14:creationId xmlns:p14="http://schemas.microsoft.com/office/powerpoint/2010/main" val="256805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23"/>
            <a:ext cx="8738754" cy="6858000"/>
          </a:xfrm>
          <a:custGeom>
            <a:avLst/>
            <a:gdLst>
              <a:gd name="connsiteX0" fmla="*/ 0 w 8738754"/>
              <a:gd name="connsiteY0" fmla="*/ 0 h 6858000"/>
              <a:gd name="connsiteX1" fmla="*/ 5562600 w 8738754"/>
              <a:gd name="connsiteY1" fmla="*/ 0 h 6858000"/>
              <a:gd name="connsiteX2" fmla="*/ 8738754 w 8738754"/>
              <a:gd name="connsiteY2" fmla="*/ 6858000 h 6858000"/>
              <a:gd name="connsiteX3" fmla="*/ 0 w 8738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8754" h="6858000">
                <a:moveTo>
                  <a:pt x="0" y="0"/>
                </a:moveTo>
                <a:lnTo>
                  <a:pt x="5562600" y="0"/>
                </a:lnTo>
                <a:lnTo>
                  <a:pt x="8738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23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12" y="488953"/>
            <a:ext cx="7828384" cy="1325563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Gabriola" panose="04040605051002020D02" pitchFamily="82" charset="0"/>
              </a:rPr>
              <a:t> </a:t>
            </a:r>
            <a:r>
              <a:rPr lang="en-US" sz="6000" b="1" kern="1400" dirty="0">
                <a:latin typeface="Gabriola" panose="04040605051002020D02" pitchFamily="82" charset="0"/>
                <a:ea typeface="Times New Roman" panose="02020603050405020304" pitchFamily="18" charset="0"/>
              </a:rPr>
              <a:t>Demo Samples</a:t>
            </a:r>
            <a:endParaRPr lang="en-US" sz="6000" dirty="0"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2099388"/>
            <a:ext cx="7857066" cy="4073574"/>
          </a:xfrm>
        </p:spPr>
        <p:txBody>
          <a:bodyPr>
            <a:normAutofit/>
          </a:bodyPr>
          <a:lstStyle/>
          <a:p>
            <a:pPr lvl="0" hangingPunct="0"/>
            <a:endParaRPr lang="en-US" sz="2000" u="sng" dirty="0"/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00050" algn="l"/>
              </a:tabLst>
            </a:pPr>
            <a:r>
              <a:rPr lang="en-US" sz="2400" kern="1400" dirty="0">
                <a:latin typeface="Eras Medium ITC" panose="020B0602030504020804" pitchFamily="34" charset="0"/>
                <a:ea typeface="Times New Roman" panose="02020603050405020304" pitchFamily="18" charset="0"/>
              </a:rPr>
              <a:t>Only put out what you have to sell.</a:t>
            </a:r>
          </a:p>
          <a:p>
            <a:pPr marL="742950" marR="0" lvl="1" indent="-285750" hangingPunc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1400" dirty="0">
                <a:latin typeface="Eras Medium ITC" panose="020B0602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Interested in something else, offer a party </a:t>
            </a:r>
            <a:endParaRPr lang="en-US" sz="2700" kern="1400" dirty="0">
              <a:latin typeface="Eras Medium ITC" panose="020B0602030504020804" pitchFamily="34" charset="0"/>
              <a:ea typeface="Times New Roman" panose="02020603050405020304" pitchFamily="18" charset="0"/>
            </a:endParaRPr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00050" algn="l"/>
              </a:tabLst>
            </a:pPr>
            <a:r>
              <a:rPr lang="en-US" sz="2400" kern="1400" dirty="0">
                <a:latin typeface="Eras Medium ITC" panose="020B0602030504020804" pitchFamily="34" charset="0"/>
                <a:ea typeface="Times New Roman" panose="02020603050405020304" pitchFamily="18" charset="0"/>
              </a:rPr>
              <a:t>Unscented </a:t>
            </a:r>
            <a:r>
              <a:rPr lang="en-US" sz="2400" kern="1400" dirty="0" err="1">
                <a:latin typeface="Eras Medium ITC" panose="020B0602030504020804" pitchFamily="34" charset="0"/>
                <a:ea typeface="Times New Roman" panose="02020603050405020304" pitchFamily="18" charset="0"/>
              </a:rPr>
              <a:t>Shea</a:t>
            </a:r>
            <a:r>
              <a:rPr lang="en-US" sz="2400" kern="1400" dirty="0">
                <a:latin typeface="Eras Medium ITC" panose="020B0602030504020804" pitchFamily="34" charset="0"/>
                <a:ea typeface="Times New Roman" panose="02020603050405020304" pitchFamily="18" charset="0"/>
              </a:rPr>
              <a:t> Butter </a:t>
            </a:r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00050" algn="l"/>
              </a:tabLst>
            </a:pPr>
            <a:r>
              <a:rPr lang="en-US" sz="2400" kern="1400" dirty="0">
                <a:latin typeface="Eras Medium ITC" panose="020B0602030504020804" pitchFamily="34" charset="0"/>
                <a:ea typeface="Times New Roman" panose="02020603050405020304" pitchFamily="18" charset="0"/>
              </a:rPr>
              <a:t>Unscented Salt Scrub</a:t>
            </a:r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00050" algn="l"/>
              </a:tabLst>
            </a:pPr>
            <a:r>
              <a:rPr lang="en-US" sz="2400" kern="1400" dirty="0">
                <a:latin typeface="Eras Medium ITC" panose="020B0602030504020804" pitchFamily="34" charset="0"/>
                <a:ea typeface="Times New Roman" panose="02020603050405020304" pitchFamily="18" charset="0"/>
              </a:rPr>
              <a:t>Full Size Lotion Bars in the fragrances you’re selling</a:t>
            </a:r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00050" algn="l"/>
              </a:tabLst>
            </a:pPr>
            <a:r>
              <a:rPr lang="en-US" sz="2400" kern="1400" dirty="0">
                <a:latin typeface="Eras Medium ITC" panose="020B0602030504020804" pitchFamily="34" charset="0"/>
                <a:ea typeface="Times New Roman" panose="02020603050405020304" pitchFamily="18" charset="0"/>
              </a:rPr>
              <a:t>Lip treatment (large lip tubes)</a:t>
            </a:r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00050" algn="l"/>
              </a:tabLst>
            </a:pPr>
            <a:r>
              <a:rPr lang="en-US" sz="2400" kern="1400" dirty="0">
                <a:latin typeface="Eras Medium ITC" panose="020B0602030504020804" pitchFamily="34" charset="0"/>
                <a:ea typeface="Times New Roman" panose="02020603050405020304" pitchFamily="18" charset="0"/>
              </a:rPr>
              <a:t>Magnesium (both peppermint &amp; unscented)</a:t>
            </a:r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00050" algn="l"/>
              </a:tabLst>
            </a:pPr>
            <a:r>
              <a:rPr lang="en-US" sz="2400" kern="1400" dirty="0">
                <a:latin typeface="Eras Medium ITC" panose="020B0602030504020804" pitchFamily="34" charset="0"/>
                <a:ea typeface="Times New Roman" panose="02020603050405020304" pitchFamily="18" charset="0"/>
              </a:rPr>
              <a:t>Magnesium Stick</a:t>
            </a:r>
          </a:p>
          <a:p>
            <a:pPr marL="342900" marR="0" lvl="0" indent="-342900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00050" algn="l"/>
              </a:tabLst>
            </a:pPr>
            <a:r>
              <a:rPr lang="en-US" sz="2400" kern="1400" dirty="0">
                <a:latin typeface="Eras Medium ITC" panose="020B0602030504020804" pitchFamily="34" charset="0"/>
                <a:ea typeface="Times New Roman" panose="02020603050405020304" pitchFamily="18" charset="0"/>
              </a:rPr>
              <a:t>If doing Health &amp; Wellness focus – bring Skin Relief and Essential Oils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23"/>
            <a:ext cx="8738754" cy="6858000"/>
          </a:xfrm>
          <a:custGeom>
            <a:avLst/>
            <a:gdLst>
              <a:gd name="connsiteX0" fmla="*/ 0 w 8738754"/>
              <a:gd name="connsiteY0" fmla="*/ 0 h 6858000"/>
              <a:gd name="connsiteX1" fmla="*/ 5562600 w 8738754"/>
              <a:gd name="connsiteY1" fmla="*/ 0 h 6858000"/>
              <a:gd name="connsiteX2" fmla="*/ 8738754 w 8738754"/>
              <a:gd name="connsiteY2" fmla="*/ 6858000 h 6858000"/>
              <a:gd name="connsiteX3" fmla="*/ 0 w 8738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8754" h="6858000">
                <a:moveTo>
                  <a:pt x="0" y="0"/>
                </a:moveTo>
                <a:lnTo>
                  <a:pt x="5562600" y="0"/>
                </a:lnTo>
                <a:lnTo>
                  <a:pt x="8738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23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12" y="488953"/>
            <a:ext cx="7828384" cy="1325563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Gabriola" panose="04040605051002020D02" pitchFamily="82" charset="0"/>
              </a:rPr>
              <a:t>  Inventory</a:t>
            </a:r>
            <a:endParaRPr lang="en-US" sz="6000" dirty="0"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2099388"/>
            <a:ext cx="7857066" cy="4073574"/>
          </a:xfrm>
        </p:spPr>
        <p:txBody>
          <a:bodyPr>
            <a:normAutofit/>
          </a:bodyPr>
          <a:lstStyle/>
          <a:p>
            <a:pPr lvl="0" hangingPunct="0"/>
            <a:endParaRPr lang="en-US" sz="2000" u="sng" dirty="0"/>
          </a:p>
          <a:p>
            <a:r>
              <a:rPr lang="en-US" sz="2800" dirty="0">
                <a:latin typeface="Eras Medium ITC" panose="020B0602030504020804" pitchFamily="34" charset="0"/>
              </a:rPr>
              <a:t>Inventory depends on the show</a:t>
            </a:r>
          </a:p>
          <a:p>
            <a:pPr lvl="1"/>
            <a:r>
              <a:rPr lang="en-US" sz="2800" dirty="0">
                <a:latin typeface="Eras Medium ITC" panose="020B0602030504020804" pitchFamily="34" charset="0"/>
              </a:rPr>
              <a:t>How many </a:t>
            </a:r>
            <a:r>
              <a:rPr lang="en-US" sz="2800" u="sng" dirty="0">
                <a:latin typeface="Eras Medium ITC" panose="020B0602030504020804" pitchFamily="34" charset="0"/>
              </a:rPr>
              <a:t>years</a:t>
            </a:r>
            <a:r>
              <a:rPr lang="en-US" sz="2800" dirty="0">
                <a:latin typeface="Eras Medium ITC" panose="020B0602030504020804" pitchFamily="34" charset="0"/>
              </a:rPr>
              <a:t> it has been in existence</a:t>
            </a:r>
          </a:p>
          <a:p>
            <a:pPr lvl="1"/>
            <a:r>
              <a:rPr lang="en-US" sz="2800" dirty="0">
                <a:latin typeface="Eras Medium ITC" panose="020B0602030504020804" pitchFamily="34" charset="0"/>
              </a:rPr>
              <a:t>How many attendees in the past</a:t>
            </a:r>
          </a:p>
          <a:p>
            <a:pPr lvl="1"/>
            <a:r>
              <a:rPr lang="en-US" sz="2800" dirty="0">
                <a:latin typeface="Eras Medium ITC" panose="020B0602030504020804" pitchFamily="34" charset="0"/>
              </a:rPr>
              <a:t>How many </a:t>
            </a:r>
            <a:r>
              <a:rPr lang="en-US" sz="2800" u="sng" dirty="0">
                <a:latin typeface="Eras Medium ITC" panose="020B0602030504020804" pitchFamily="34" charset="0"/>
              </a:rPr>
              <a:t>days</a:t>
            </a:r>
            <a:r>
              <a:rPr lang="en-US" sz="2800" dirty="0">
                <a:latin typeface="Eras Medium ITC" panose="020B0602030504020804" pitchFamily="34" charset="0"/>
              </a:rPr>
              <a:t> does the event run</a:t>
            </a:r>
          </a:p>
          <a:p>
            <a:r>
              <a:rPr lang="en-US" sz="2800" dirty="0">
                <a:latin typeface="Eras Medium ITC" panose="020B0602030504020804" pitchFamily="34" charset="0"/>
              </a:rPr>
              <a:t>Rule #1: </a:t>
            </a:r>
          </a:p>
          <a:p>
            <a:pPr lvl="1"/>
            <a:r>
              <a:rPr lang="en-US" sz="2500" u="sng" dirty="0">
                <a:latin typeface="Eras Medium ITC" panose="020B0602030504020804" pitchFamily="34" charset="0"/>
              </a:rPr>
              <a:t>NEVER take more than you can afford to bring</a:t>
            </a:r>
            <a:endParaRPr lang="en-US" sz="2500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08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456</Words>
  <Application>Microsoft Office PowerPoint</Application>
  <PresentationFormat>On-screen Show (4:3)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Eras Medium ITC</vt:lpstr>
      <vt:lpstr>Gabriola</vt:lpstr>
      <vt:lpstr>Gadugi</vt:lpstr>
      <vt:lpstr>Symbol</vt:lpstr>
      <vt:lpstr>Times New Roman</vt:lpstr>
      <vt:lpstr>Office Theme</vt:lpstr>
      <vt:lpstr>PowerPoint Presentation</vt:lpstr>
      <vt:lpstr>Finding an Event</vt:lpstr>
      <vt:lpstr>PowerPoint Presentation</vt:lpstr>
      <vt:lpstr>Set Up  for  Salt Scrubs</vt:lpstr>
      <vt:lpstr>Best Sellers</vt:lpstr>
      <vt:lpstr>        Lip Treatment</vt:lpstr>
      <vt:lpstr>        Essential Oils</vt:lpstr>
      <vt:lpstr> Demo Samples</vt:lpstr>
      <vt:lpstr>  Inventory</vt:lpstr>
      <vt:lpstr>PowerPoint Presentation</vt:lpstr>
      <vt:lpstr>$200 Inventory Suggestion </vt:lpstr>
      <vt:lpstr>$350 Inventory Suggestion </vt:lpstr>
      <vt:lpstr>$300 Inventory Suggestion + Essential Oils</vt:lpstr>
      <vt:lpstr>PowerPoint Presentation</vt:lpstr>
      <vt:lpstr>Business Center</vt:lpstr>
      <vt:lpstr>Information</vt:lpstr>
      <vt:lpstr> Show Rules for Sharing the Space and Sales    </vt:lpstr>
      <vt:lpstr>                      Credit Cards</vt:lpstr>
      <vt:lpstr>        What Do You Want from an Event?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Tammy Bechtel</cp:lastModifiedBy>
  <cp:revision>62</cp:revision>
  <dcterms:created xsi:type="dcterms:W3CDTF">2006-08-16T00:00:00Z</dcterms:created>
  <dcterms:modified xsi:type="dcterms:W3CDTF">2017-07-14T13:19:07Z</dcterms:modified>
</cp:coreProperties>
</file>